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9" r:id="rId3"/>
    <p:sldId id="258" r:id="rId4"/>
    <p:sldId id="257" r:id="rId5"/>
    <p:sldId id="261" r:id="rId6"/>
    <p:sldId id="262" r:id="rId7"/>
    <p:sldId id="271" r:id="rId8"/>
    <p:sldId id="273" r:id="rId9"/>
    <p:sldId id="269" r:id="rId10"/>
    <p:sldId id="270" r:id="rId11"/>
    <p:sldId id="275" r:id="rId12"/>
    <p:sldId id="274" r:id="rId13"/>
    <p:sldId id="276" r:id="rId14"/>
    <p:sldId id="26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CE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5" autoAdjust="0"/>
    <p:restoredTop sz="94660"/>
  </p:normalViewPr>
  <p:slideViewPr>
    <p:cSldViewPr>
      <p:cViewPr>
        <p:scale>
          <a:sx n="69" d="100"/>
          <a:sy n="69" d="100"/>
        </p:scale>
        <p:origin x="-1146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6348-5237-4217-9DCC-B319C57A3F92}" type="datetimeFigureOut">
              <a:rPr lang="de-DE" smtClean="0"/>
              <a:t>23.09.2015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0B46D-A6FC-4337-B8AB-C5A0E81EA1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8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B1A438-4C7B-4B1C-8941-4DEE133C0D34}" type="slidenum">
              <a:rPr lang="nl-NL" altLang="en-US" smtClean="0"/>
              <a:pPr eaLnBrk="1" hangingPunct="1"/>
              <a:t>9</a:t>
            </a:fld>
            <a:endParaRPr lang="nl-NL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B1A438-4C7B-4B1C-8941-4DEE133C0D34}" type="slidenum">
              <a:rPr lang="nl-NL" altLang="en-US" smtClean="0"/>
              <a:pPr eaLnBrk="1" hangingPunct="1"/>
              <a:t>10</a:t>
            </a:fld>
            <a:endParaRPr lang="nl-NL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768-F3D6-4714-9937-85A3D1923EE5}" type="datetime1">
              <a:rPr lang="de-DE" smtClean="0"/>
              <a:t>23.09.2015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  <p:sp>
        <p:nvSpPr>
          <p:cNvPr id="2" name="Rectangle 1"/>
          <p:cNvSpPr/>
          <p:nvPr userDrawn="1"/>
        </p:nvSpPr>
        <p:spPr>
          <a:xfrm>
            <a:off x="0" y="116632"/>
            <a:ext cx="9144000" cy="9361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40578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9D29-6A9D-4508-AA71-04F49E78C539}" type="datetime1">
              <a:rPr lang="de-DE" smtClean="0"/>
              <a:t>23.09.2015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9EE4-D60E-4EE8-A76B-11500DD70D31}" type="datetime1">
              <a:rPr lang="de-DE" smtClean="0"/>
              <a:t>23.09.2015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94BD-3CFF-4C7F-B0C6-58ED6BF71928}" type="datetime1">
              <a:rPr lang="de-DE" smtClean="0"/>
              <a:t>23.09.2015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Gestructureerde Producten | Produits Structurés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30932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fld id="{AEE0D183-F27F-4E61-A868-9AB1719D6DC2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79" r="7234" b="17908"/>
          <a:stretch/>
        </p:blipFill>
        <p:spPr bwMode="auto">
          <a:xfrm>
            <a:off x="8244408" y="260648"/>
            <a:ext cx="757005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7276-A3F4-46D6-AEAB-DBC9221DB75D}" type="datetime1">
              <a:rPr lang="de-DE" smtClean="0"/>
              <a:t>23.09.2015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8694-3C4E-4AA8-8D96-4A1531FE2758}" type="datetime1">
              <a:rPr lang="de-DE" smtClean="0"/>
              <a:t>23.09.2015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570C-8474-4538-8C9C-3ED6725903E6}" type="datetime1">
              <a:rPr lang="de-DE" smtClean="0"/>
              <a:t>23.09.2015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0860-68BB-4184-BAA1-D1965B28B3FF}" type="datetime1">
              <a:rPr lang="de-DE" smtClean="0"/>
              <a:t>23.09.2015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2E8F-0952-4B08-A968-DB2525661CD8}" type="datetime1">
              <a:rPr lang="de-DE" smtClean="0"/>
              <a:t>23.09.2015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1882-AF7F-42C7-A4B0-3E4E4A540396}" type="datetime1">
              <a:rPr lang="de-DE" smtClean="0"/>
              <a:t>23.09.2015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728A49E-08C5-4389-9D04-CB8E813132B3}" type="datetime1">
              <a:rPr lang="de-DE" smtClean="0"/>
              <a:t>23.09.2015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A4CA3D-3C72-4091-8507-C9B3DCF332EB}" type="datetime1">
              <a:rPr lang="de-DE" smtClean="0"/>
              <a:t>23.09.2015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de-DE" smtClean="0"/>
              <a:t>Gestructureerde Producten | Produits Structurés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0303" y="1463211"/>
            <a:ext cx="4896544" cy="2301240"/>
          </a:xfrm>
        </p:spPr>
        <p:txBody>
          <a:bodyPr>
            <a:normAutofit/>
          </a:bodyPr>
          <a:lstStyle/>
          <a:p>
            <a:r>
              <a:rPr lang="de-DE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Gestructureerde</a:t>
            </a:r>
            <a:r>
              <a:rPr lang="de-DE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 Beleggingen</a:t>
            </a:r>
            <a:r>
              <a:rPr lang="de-D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de-D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</a:br>
            <a:endParaRPr lang="de-DE" dirty="0">
              <a:solidFill>
                <a:schemeClr val="accent2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5570" y="3967162"/>
            <a:ext cx="3168352" cy="8149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de-DE" dirty="0" smtClean="0"/>
              <a:t>Bart Van der Veken</a:t>
            </a:r>
          </a:p>
          <a:p>
            <a:pPr>
              <a:spcBef>
                <a:spcPts val="0"/>
              </a:spcBef>
            </a:pPr>
            <a:r>
              <a:rPr lang="de-DE" sz="1700" i="1" dirty="0" smtClean="0"/>
              <a:t>Senior Financial Engineer</a:t>
            </a:r>
          </a:p>
          <a:p>
            <a:pPr>
              <a:spcBef>
                <a:spcPts val="0"/>
              </a:spcBef>
            </a:pPr>
            <a:r>
              <a:rPr lang="de-DE" sz="1700" i="1" dirty="0" smtClean="0"/>
              <a:t>Belfius Bank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718164" y="2822138"/>
            <a:ext cx="2901102" cy="62411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VFB Beleggerscongres </a:t>
            </a:r>
          </a:p>
          <a:p>
            <a:r>
              <a:rPr lang="de-DE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10 Oktober 2015, Antwerpen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5013176"/>
            <a:ext cx="0" cy="144317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9552" y="6247414"/>
            <a:ext cx="799288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1519" y="6093296"/>
            <a:ext cx="769690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1519" y="5805264"/>
            <a:ext cx="769690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15439" y="5567486"/>
            <a:ext cx="7672985" cy="525810"/>
          </a:xfrm>
          <a:custGeom>
            <a:avLst/>
            <a:gdLst>
              <a:gd name="connsiteX0" fmla="*/ 0 w 7581900"/>
              <a:gd name="connsiteY0" fmla="*/ 485948 h 485948"/>
              <a:gd name="connsiteX1" fmla="*/ 352425 w 7581900"/>
              <a:gd name="connsiteY1" fmla="*/ 304973 h 485948"/>
              <a:gd name="connsiteX2" fmla="*/ 590550 w 7581900"/>
              <a:gd name="connsiteY2" fmla="*/ 447848 h 485948"/>
              <a:gd name="connsiteX3" fmla="*/ 800100 w 7581900"/>
              <a:gd name="connsiteY3" fmla="*/ 314498 h 485948"/>
              <a:gd name="connsiteX4" fmla="*/ 981075 w 7581900"/>
              <a:gd name="connsiteY4" fmla="*/ 400223 h 485948"/>
              <a:gd name="connsiteX5" fmla="*/ 1171575 w 7581900"/>
              <a:gd name="connsiteY5" fmla="*/ 238298 h 485948"/>
              <a:gd name="connsiteX6" fmla="*/ 1381125 w 7581900"/>
              <a:gd name="connsiteY6" fmla="*/ 390698 h 485948"/>
              <a:gd name="connsiteX7" fmla="*/ 1733550 w 7581900"/>
              <a:gd name="connsiteY7" fmla="*/ 28748 h 485948"/>
              <a:gd name="connsiteX8" fmla="*/ 2047875 w 7581900"/>
              <a:gd name="connsiteY8" fmla="*/ 381173 h 485948"/>
              <a:gd name="connsiteX9" fmla="*/ 2409825 w 7581900"/>
              <a:gd name="connsiteY9" fmla="*/ 173 h 485948"/>
              <a:gd name="connsiteX10" fmla="*/ 2581275 w 7581900"/>
              <a:gd name="connsiteY10" fmla="*/ 438323 h 485948"/>
              <a:gd name="connsiteX11" fmla="*/ 3248025 w 7581900"/>
              <a:gd name="connsiteY11" fmla="*/ 85898 h 485948"/>
              <a:gd name="connsiteX12" fmla="*/ 3876675 w 7581900"/>
              <a:gd name="connsiteY12" fmla="*/ 333548 h 485948"/>
              <a:gd name="connsiteX13" fmla="*/ 4476750 w 7581900"/>
              <a:gd name="connsiteY13" fmla="*/ 295448 h 485948"/>
              <a:gd name="connsiteX14" fmla="*/ 5029200 w 7581900"/>
              <a:gd name="connsiteY14" fmla="*/ 85898 h 485948"/>
              <a:gd name="connsiteX15" fmla="*/ 5200650 w 7581900"/>
              <a:gd name="connsiteY15" fmla="*/ 409748 h 485948"/>
              <a:gd name="connsiteX16" fmla="*/ 5391150 w 7581900"/>
              <a:gd name="connsiteY16" fmla="*/ 76373 h 485948"/>
              <a:gd name="connsiteX17" fmla="*/ 5695950 w 7581900"/>
              <a:gd name="connsiteY17" fmla="*/ 314498 h 485948"/>
              <a:gd name="connsiteX18" fmla="*/ 6076950 w 7581900"/>
              <a:gd name="connsiteY18" fmla="*/ 257348 h 485948"/>
              <a:gd name="connsiteX19" fmla="*/ 6762750 w 7581900"/>
              <a:gd name="connsiteY19" fmla="*/ 247823 h 485948"/>
              <a:gd name="connsiteX20" fmla="*/ 7096125 w 7581900"/>
              <a:gd name="connsiteY20" fmla="*/ 333548 h 485948"/>
              <a:gd name="connsiteX21" fmla="*/ 7258050 w 7581900"/>
              <a:gd name="connsiteY21" fmla="*/ 257348 h 485948"/>
              <a:gd name="connsiteX22" fmla="*/ 7400925 w 7581900"/>
              <a:gd name="connsiteY22" fmla="*/ 381173 h 485948"/>
              <a:gd name="connsiteX23" fmla="*/ 7562850 w 7581900"/>
              <a:gd name="connsiteY23" fmla="*/ 219248 h 485948"/>
              <a:gd name="connsiteX24" fmla="*/ 7562850 w 7581900"/>
              <a:gd name="connsiteY24" fmla="*/ 219248 h 485948"/>
              <a:gd name="connsiteX25" fmla="*/ 7562850 w 7581900"/>
              <a:gd name="connsiteY25" fmla="*/ 219248 h 485948"/>
              <a:gd name="connsiteX26" fmla="*/ 7581900 w 7581900"/>
              <a:gd name="connsiteY26" fmla="*/ 219248 h 48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581900" h="485948">
                <a:moveTo>
                  <a:pt x="0" y="485948"/>
                </a:moveTo>
                <a:cubicBezTo>
                  <a:pt x="127000" y="398635"/>
                  <a:pt x="254000" y="311323"/>
                  <a:pt x="352425" y="304973"/>
                </a:cubicBezTo>
                <a:cubicBezTo>
                  <a:pt x="450850" y="298623"/>
                  <a:pt x="515938" y="446261"/>
                  <a:pt x="590550" y="447848"/>
                </a:cubicBezTo>
                <a:cubicBezTo>
                  <a:pt x="665162" y="449435"/>
                  <a:pt x="735013" y="322435"/>
                  <a:pt x="800100" y="314498"/>
                </a:cubicBezTo>
                <a:cubicBezTo>
                  <a:pt x="865187" y="306561"/>
                  <a:pt x="919163" y="412923"/>
                  <a:pt x="981075" y="400223"/>
                </a:cubicBezTo>
                <a:cubicBezTo>
                  <a:pt x="1042988" y="387523"/>
                  <a:pt x="1104900" y="239885"/>
                  <a:pt x="1171575" y="238298"/>
                </a:cubicBezTo>
                <a:cubicBezTo>
                  <a:pt x="1238250" y="236711"/>
                  <a:pt x="1287463" y="425623"/>
                  <a:pt x="1381125" y="390698"/>
                </a:cubicBezTo>
                <a:cubicBezTo>
                  <a:pt x="1474787" y="355773"/>
                  <a:pt x="1622425" y="30335"/>
                  <a:pt x="1733550" y="28748"/>
                </a:cubicBezTo>
                <a:cubicBezTo>
                  <a:pt x="1844675" y="27160"/>
                  <a:pt x="1935163" y="385935"/>
                  <a:pt x="2047875" y="381173"/>
                </a:cubicBezTo>
                <a:cubicBezTo>
                  <a:pt x="2160588" y="376410"/>
                  <a:pt x="2320925" y="-9352"/>
                  <a:pt x="2409825" y="173"/>
                </a:cubicBezTo>
                <a:cubicBezTo>
                  <a:pt x="2498725" y="9698"/>
                  <a:pt x="2441575" y="424035"/>
                  <a:pt x="2581275" y="438323"/>
                </a:cubicBezTo>
                <a:cubicBezTo>
                  <a:pt x="2720975" y="452611"/>
                  <a:pt x="3032125" y="103360"/>
                  <a:pt x="3248025" y="85898"/>
                </a:cubicBezTo>
                <a:cubicBezTo>
                  <a:pt x="3463925" y="68436"/>
                  <a:pt x="3671888" y="298623"/>
                  <a:pt x="3876675" y="333548"/>
                </a:cubicBezTo>
                <a:cubicBezTo>
                  <a:pt x="4081463" y="368473"/>
                  <a:pt x="4284663" y="336723"/>
                  <a:pt x="4476750" y="295448"/>
                </a:cubicBezTo>
                <a:cubicBezTo>
                  <a:pt x="4668837" y="254173"/>
                  <a:pt x="4908550" y="66848"/>
                  <a:pt x="5029200" y="85898"/>
                </a:cubicBezTo>
                <a:cubicBezTo>
                  <a:pt x="5149850" y="104948"/>
                  <a:pt x="5140325" y="411335"/>
                  <a:pt x="5200650" y="409748"/>
                </a:cubicBezTo>
                <a:cubicBezTo>
                  <a:pt x="5260975" y="408161"/>
                  <a:pt x="5308600" y="92248"/>
                  <a:pt x="5391150" y="76373"/>
                </a:cubicBezTo>
                <a:cubicBezTo>
                  <a:pt x="5473700" y="60498"/>
                  <a:pt x="5581650" y="284336"/>
                  <a:pt x="5695950" y="314498"/>
                </a:cubicBezTo>
                <a:cubicBezTo>
                  <a:pt x="5810250" y="344660"/>
                  <a:pt x="5899150" y="268460"/>
                  <a:pt x="6076950" y="257348"/>
                </a:cubicBezTo>
                <a:cubicBezTo>
                  <a:pt x="6254750" y="246236"/>
                  <a:pt x="6592888" y="235123"/>
                  <a:pt x="6762750" y="247823"/>
                </a:cubicBezTo>
                <a:cubicBezTo>
                  <a:pt x="6932613" y="260523"/>
                  <a:pt x="7013575" y="331961"/>
                  <a:pt x="7096125" y="333548"/>
                </a:cubicBezTo>
                <a:cubicBezTo>
                  <a:pt x="7178675" y="335135"/>
                  <a:pt x="7207250" y="249410"/>
                  <a:pt x="7258050" y="257348"/>
                </a:cubicBezTo>
                <a:cubicBezTo>
                  <a:pt x="7308850" y="265286"/>
                  <a:pt x="7350125" y="387523"/>
                  <a:pt x="7400925" y="381173"/>
                </a:cubicBezTo>
                <a:cubicBezTo>
                  <a:pt x="7451725" y="374823"/>
                  <a:pt x="7562850" y="219248"/>
                  <a:pt x="7562850" y="219248"/>
                </a:cubicBezTo>
                <a:lnTo>
                  <a:pt x="7562850" y="219248"/>
                </a:lnTo>
                <a:lnTo>
                  <a:pt x="7562850" y="219248"/>
                </a:lnTo>
                <a:lnTo>
                  <a:pt x="7581900" y="21924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643431" y="6080479"/>
            <a:ext cx="72008" cy="75024"/>
          </a:xfrm>
          <a:prstGeom prst="ellipse">
            <a:avLst/>
          </a:prstGeom>
          <a:solidFill>
            <a:schemeClr val="tx2">
              <a:lumMod val="1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4" t="14764" r="16995" b="11417"/>
          <a:stretch>
            <a:fillRect/>
          </a:stretch>
        </p:blipFill>
        <p:spPr bwMode="auto">
          <a:xfrm>
            <a:off x="611560" y="1473277"/>
            <a:ext cx="6750050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altLang="en-US" sz="4000" dirty="0" smtClean="0"/>
              <a:t>Garantie vs </a:t>
            </a:r>
            <a:r>
              <a:rPr lang="fr-FR" altLang="en-US" sz="4000" dirty="0" err="1" smtClean="0"/>
              <a:t>Bescherming</a:t>
            </a:r>
            <a:endParaRPr lang="fr-F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873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Risico‘s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Risicoclassificatie manier om risico in te schatten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Licht verschillend tussen de verschillende </a:t>
            </a:r>
            <a:r>
              <a:rPr lang="nl-BE" sz="2200" dirty="0" err="1" smtClean="0"/>
              <a:t>wrappers</a:t>
            </a: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PRIIPS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FSMA moratorium complexe producten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1800" dirty="0"/>
          </a:p>
          <a:p>
            <a:pPr marL="36576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1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Trends &amp; Topics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Markten die niet direct toegankelijk zijn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Beleggingsstrategie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Reverse convertible : inkomen uit een aandeel waarvan groei gering wordt geschat.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1800" dirty="0"/>
          </a:p>
          <a:p>
            <a:pPr marL="36576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6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Voorbeelden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Strategie</a:t>
            </a:r>
          </a:p>
          <a:p>
            <a:pPr marL="1014984" lvl="3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nl-BE" sz="1600" dirty="0" smtClean="0"/>
              <a:t>Smart Start</a:t>
            </a:r>
          </a:p>
          <a:p>
            <a:pPr marL="1014984" lvl="3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nl-BE" sz="1600" dirty="0" smtClean="0"/>
              <a:t>Booster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Onderliggende markten</a:t>
            </a:r>
          </a:p>
          <a:p>
            <a:pPr marL="1014984" lvl="3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1600" dirty="0" smtClean="0"/>
              <a:t>Sectoren</a:t>
            </a:r>
          </a:p>
          <a:p>
            <a:pPr marL="1014984" lvl="3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1600" dirty="0" smtClean="0"/>
              <a:t>Thema-indexen</a:t>
            </a:r>
          </a:p>
          <a:p>
            <a:pPr marL="1014984" lvl="3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1600" dirty="0" smtClean="0"/>
              <a:t>Wisselkoersen</a:t>
            </a:r>
          </a:p>
          <a:p>
            <a:pPr marL="1014984" lvl="3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1600" dirty="0" smtClean="0"/>
              <a:t>Grondstoffen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1800" dirty="0" smtClean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/>
              <a:t>Turbo Long of Turbo Short</a:t>
            </a:r>
          </a:p>
          <a:p>
            <a:pPr marL="843534" lvl="3" indent="-285750">
              <a:lnSpc>
                <a:spcPct val="90000"/>
              </a:lnSpc>
              <a:buSzPct val="80000"/>
              <a:defRPr/>
            </a:pPr>
            <a:r>
              <a:rPr lang="nl-BE" sz="1600" dirty="0"/>
              <a:t>Uitkering op basis van een hefboom op de stijging (long) of daling (short) van een onderliggende waarde.</a:t>
            </a:r>
          </a:p>
          <a:p>
            <a:pPr marL="843534" lvl="3" indent="-285750">
              <a:lnSpc>
                <a:spcPct val="90000"/>
              </a:lnSpc>
              <a:buSzPct val="80000"/>
              <a:defRPr/>
            </a:pPr>
            <a:r>
              <a:rPr lang="nl-BE" sz="1600" dirty="0"/>
              <a:t>Stop </a:t>
            </a:r>
            <a:r>
              <a:rPr lang="nl-BE" sz="1600" dirty="0" err="1" smtClean="0"/>
              <a:t>Loss</a:t>
            </a:r>
            <a:endParaRPr lang="nl-BE" sz="1600" dirty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endParaRPr lang="nl-BE" sz="1800" dirty="0"/>
          </a:p>
          <a:p>
            <a:pPr marL="36576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8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50" y="1457788"/>
            <a:ext cx="4824018" cy="4319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www.belsipa.be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87" y="1524392"/>
            <a:ext cx="93900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r="2439" b="4858"/>
          <a:stretch/>
        </p:blipFill>
        <p:spPr bwMode="auto">
          <a:xfrm>
            <a:off x="5796136" y="1457787"/>
            <a:ext cx="858165" cy="78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5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6629400" cy="1826363"/>
          </a:xfrm>
        </p:spPr>
        <p:txBody>
          <a:bodyPr>
            <a:normAutofit/>
          </a:bodyPr>
          <a:lstStyle/>
          <a:p>
            <a:r>
              <a:rPr lang="de-DE" sz="3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 BELSIPA</a:t>
            </a:r>
            <a:endParaRPr lang="de-DE" sz="3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Autofit/>
          </a:bodyPr>
          <a:lstStyle/>
          <a:p>
            <a:r>
              <a:rPr lang="de-DE" sz="3600" dirty="0" smtClean="0"/>
              <a:t>The Belgian Structured Investment Products Association (BELSIPA)</a:t>
            </a:r>
            <a:endParaRPr lang="de-D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7091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Vereniging zonder winstoogmerk (vzw)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err="1" smtClean="0"/>
              <a:t>Opgericht</a:t>
            </a:r>
            <a:r>
              <a:rPr lang="de-DE" sz="2400" dirty="0" smtClean="0"/>
              <a:t> in </a:t>
            </a:r>
            <a:r>
              <a:rPr lang="de-DE" sz="2400" dirty="0" err="1" smtClean="0"/>
              <a:t>februari</a:t>
            </a:r>
            <a:r>
              <a:rPr lang="de-DE" sz="2400" dirty="0" smtClean="0"/>
              <a:t> 2013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Doel: krachten </a:t>
            </a:r>
            <a:r>
              <a:rPr lang="de-DE" sz="2400" dirty="0" err="1" smtClean="0"/>
              <a:t>bundelen</a:t>
            </a:r>
            <a:r>
              <a:rPr lang="de-DE" sz="2400" dirty="0" smtClean="0"/>
              <a:t> van </a:t>
            </a:r>
            <a:r>
              <a:rPr lang="de-DE" sz="2400" dirty="0" err="1" smtClean="0"/>
              <a:t>emittenten</a:t>
            </a:r>
            <a:r>
              <a:rPr lang="de-DE" sz="2400" dirty="0" smtClean="0"/>
              <a:t> van </a:t>
            </a:r>
            <a:r>
              <a:rPr lang="de-DE" sz="2400" dirty="0" err="1" smtClean="0"/>
              <a:t>gestructureerde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producten</a:t>
            </a:r>
            <a:r>
              <a:rPr lang="de-DE" sz="2400" dirty="0" smtClean="0"/>
              <a:t> </a:t>
            </a:r>
            <a:r>
              <a:rPr lang="de-DE" sz="2400" dirty="0" err="1" smtClean="0"/>
              <a:t>op</a:t>
            </a:r>
            <a:r>
              <a:rPr lang="de-DE" sz="2400" dirty="0" smtClean="0"/>
              <a:t> de Belgische markt.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err="1" smtClean="0"/>
              <a:t>Stichtende</a:t>
            </a:r>
            <a:r>
              <a:rPr lang="de-DE" sz="2400" dirty="0" smtClean="0"/>
              <a:t> members: BNP Paribas, Belfius, Commerzbank, ING, KBC, Société Générale</a:t>
            </a:r>
            <a:endParaRPr lang="de-DE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„Toegetreden lid“ in FEBELFIN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err="1" smtClean="0"/>
              <a:t>Kerntaken</a:t>
            </a:r>
            <a:r>
              <a:rPr lang="de-DE" sz="2400" dirty="0" smtClean="0"/>
              <a:t>:</a:t>
            </a:r>
            <a:endParaRPr lang="de-DE" sz="2400" dirty="0"/>
          </a:p>
          <a:p>
            <a:pPr lvl="3"/>
            <a:r>
              <a:rPr lang="de-DE" sz="1900" dirty="0" smtClean="0"/>
              <a:t>Juridische </a:t>
            </a:r>
            <a:r>
              <a:rPr lang="de-DE" sz="1900" dirty="0" err="1" smtClean="0"/>
              <a:t>analyse</a:t>
            </a:r>
            <a:r>
              <a:rPr lang="de-DE" sz="1900" dirty="0" smtClean="0"/>
              <a:t> en </a:t>
            </a:r>
            <a:r>
              <a:rPr lang="de-DE" sz="1900" dirty="0" err="1" smtClean="0"/>
              <a:t>antwoord</a:t>
            </a:r>
            <a:r>
              <a:rPr lang="de-DE" sz="1900" dirty="0" smtClean="0"/>
              <a:t> </a:t>
            </a:r>
            <a:r>
              <a:rPr lang="de-DE" sz="1900" dirty="0" err="1" smtClean="0"/>
              <a:t>op</a:t>
            </a:r>
            <a:r>
              <a:rPr lang="de-DE" sz="1900" dirty="0" smtClean="0"/>
              <a:t> </a:t>
            </a:r>
            <a:r>
              <a:rPr lang="de-DE" sz="1900" dirty="0" err="1" smtClean="0"/>
              <a:t>initiatieven</a:t>
            </a:r>
            <a:r>
              <a:rPr lang="de-DE" sz="1900" dirty="0" smtClean="0"/>
              <a:t> van de </a:t>
            </a:r>
            <a:r>
              <a:rPr lang="de-DE" sz="1900" dirty="0" err="1" smtClean="0"/>
              <a:t>regelgever</a:t>
            </a:r>
            <a:endParaRPr lang="de-DE" sz="1900" dirty="0"/>
          </a:p>
          <a:p>
            <a:pPr lvl="3"/>
            <a:r>
              <a:rPr lang="de-DE" sz="1900" dirty="0" smtClean="0"/>
              <a:t>Rapporten </a:t>
            </a:r>
            <a:r>
              <a:rPr lang="de-DE" sz="1900" dirty="0" err="1" smtClean="0"/>
              <a:t>ivm</a:t>
            </a:r>
            <a:r>
              <a:rPr lang="de-DE" sz="1900" dirty="0" smtClean="0"/>
              <a:t> </a:t>
            </a:r>
            <a:r>
              <a:rPr lang="de-DE" sz="1900" dirty="0" err="1" smtClean="0"/>
              <a:t>marktgegevens</a:t>
            </a:r>
            <a:endParaRPr lang="de-DE" sz="1900" dirty="0"/>
          </a:p>
          <a:p>
            <a:pPr lvl="3"/>
            <a:r>
              <a:rPr lang="de-DE" sz="1900" dirty="0" err="1" smtClean="0"/>
              <a:t>Risicoclassificatie</a:t>
            </a:r>
            <a:r>
              <a:rPr lang="de-DE" sz="1900" dirty="0" smtClean="0"/>
              <a:t> van </a:t>
            </a:r>
            <a:r>
              <a:rPr lang="de-DE" sz="1900" dirty="0" err="1" smtClean="0"/>
              <a:t>retail</a:t>
            </a:r>
            <a:r>
              <a:rPr lang="de-DE" sz="1900" dirty="0" smtClean="0"/>
              <a:t> </a:t>
            </a:r>
            <a:r>
              <a:rPr lang="de-DE" sz="1900" dirty="0" err="1" smtClean="0"/>
              <a:t>producten</a:t>
            </a:r>
            <a:endParaRPr lang="de-DE" sz="1900" dirty="0" smtClean="0"/>
          </a:p>
          <a:p>
            <a:pPr lvl="3"/>
            <a:r>
              <a:rPr lang="de-DE" sz="1900" dirty="0" err="1" smtClean="0"/>
              <a:t>Opleidingen</a:t>
            </a:r>
            <a:r>
              <a:rPr lang="de-DE" sz="1900" dirty="0" smtClean="0"/>
              <a:t> </a:t>
            </a:r>
            <a:r>
              <a:rPr lang="de-DE" sz="1900" dirty="0" err="1" smtClean="0"/>
              <a:t>voor</a:t>
            </a:r>
            <a:r>
              <a:rPr lang="de-DE" sz="1900" dirty="0" smtClean="0"/>
              <a:t> </a:t>
            </a:r>
            <a:r>
              <a:rPr lang="de-DE" sz="1900" dirty="0" err="1" smtClean="0"/>
              <a:t>beleggers</a:t>
            </a:r>
            <a:r>
              <a:rPr lang="de-DE" sz="1900" dirty="0" smtClean="0"/>
              <a:t> en </a:t>
            </a:r>
            <a:r>
              <a:rPr lang="de-DE" sz="1900" dirty="0" err="1" smtClean="0"/>
              <a:t>professionelen</a:t>
            </a:r>
            <a:endParaRPr 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10780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BELSIPA market report HY1 2015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4686804" cy="491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08668" y="1332379"/>
            <a:ext cx="32237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Algemeen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Ongeveer</a:t>
            </a:r>
            <a:r>
              <a:rPr lang="de-DE" dirty="0" smtClean="0"/>
              <a:t> € 36.5 </a:t>
            </a:r>
            <a:r>
              <a:rPr lang="de-DE" dirty="0" err="1" smtClean="0"/>
              <a:t>miljard</a:t>
            </a:r>
            <a:r>
              <a:rPr lang="de-DE" dirty="0" smtClean="0"/>
              <a:t> </a:t>
            </a:r>
            <a:r>
              <a:rPr lang="de-DE" dirty="0" err="1" smtClean="0"/>
              <a:t>geinvesteerd</a:t>
            </a:r>
            <a:r>
              <a:rPr lang="de-DE" dirty="0" smtClean="0"/>
              <a:t> in </a:t>
            </a:r>
            <a:r>
              <a:rPr lang="de-DE" dirty="0" err="1" smtClean="0"/>
              <a:t>gestructureerde</a:t>
            </a:r>
            <a:r>
              <a:rPr lang="de-DE" dirty="0" smtClean="0"/>
              <a:t> </a:t>
            </a:r>
            <a:r>
              <a:rPr lang="de-DE" dirty="0" err="1" smtClean="0"/>
              <a:t>producten</a:t>
            </a:r>
            <a:r>
              <a:rPr lang="de-DE" dirty="0" smtClean="0"/>
              <a:t> </a:t>
            </a:r>
            <a:r>
              <a:rPr lang="de-DE" dirty="0" err="1" smtClean="0"/>
              <a:t>door</a:t>
            </a:r>
            <a:r>
              <a:rPr lang="de-DE" dirty="0" smtClean="0"/>
              <a:t> </a:t>
            </a:r>
            <a:r>
              <a:rPr lang="de-DE" dirty="0" err="1" smtClean="0"/>
              <a:t>prive-beleggers</a:t>
            </a:r>
            <a:r>
              <a:rPr lang="de-DE" dirty="0" smtClean="0"/>
              <a:t> in </a:t>
            </a:r>
            <a:r>
              <a:rPr lang="de-DE" dirty="0" err="1" smtClean="0"/>
              <a:t>België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b="1" dirty="0" err="1" smtClean="0"/>
              <a:t>Belangrijkste</a:t>
            </a:r>
            <a:r>
              <a:rPr lang="de-DE" b="1" dirty="0" smtClean="0"/>
              <a:t> </a:t>
            </a:r>
            <a:r>
              <a:rPr lang="de-DE" b="1" dirty="0" err="1" smtClean="0"/>
              <a:t>vormen</a:t>
            </a:r>
            <a:r>
              <a:rPr lang="de-DE" dirty="0" smtClean="0"/>
              <a:t>:</a:t>
            </a:r>
          </a:p>
          <a:p>
            <a:r>
              <a:rPr lang="de-DE" dirty="0" smtClean="0"/>
              <a:t>- Structured </a:t>
            </a:r>
            <a:r>
              <a:rPr lang="de-DE" dirty="0"/>
              <a:t>Funds (9.7bn)</a:t>
            </a:r>
          </a:p>
          <a:p>
            <a:r>
              <a:rPr lang="de-DE" dirty="0" smtClean="0"/>
              <a:t>- Tak23 </a:t>
            </a:r>
            <a:r>
              <a:rPr lang="de-DE" dirty="0" err="1" smtClean="0"/>
              <a:t>Insurances</a:t>
            </a:r>
            <a:r>
              <a:rPr lang="de-DE" dirty="0" smtClean="0"/>
              <a:t> (10.6bn</a:t>
            </a:r>
            <a:r>
              <a:rPr lang="de-DE" dirty="0"/>
              <a:t>)</a:t>
            </a:r>
          </a:p>
          <a:p>
            <a:r>
              <a:rPr lang="de-DE" dirty="0" smtClean="0"/>
              <a:t>- Structured Notes (15.7bn)</a:t>
            </a:r>
          </a:p>
          <a:p>
            <a:endParaRPr lang="de-DE" dirty="0" smtClean="0"/>
          </a:p>
          <a:p>
            <a:r>
              <a:rPr lang="de-DE" b="1" dirty="0" smtClean="0"/>
              <a:t>Rapport </a:t>
            </a:r>
          </a:p>
          <a:p>
            <a:r>
              <a:rPr lang="de-DE" dirty="0" smtClean="0"/>
              <a:t>- </a:t>
            </a:r>
            <a:r>
              <a:rPr lang="de-DE" dirty="0" err="1" smtClean="0"/>
              <a:t>dekt</a:t>
            </a:r>
            <a:r>
              <a:rPr lang="de-DE" dirty="0" smtClean="0"/>
              <a:t> 95% van de markt </a:t>
            </a:r>
          </a:p>
          <a:p>
            <a:r>
              <a:rPr lang="de-DE" dirty="0" smtClean="0"/>
              <a:t>- </a:t>
            </a:r>
            <a:r>
              <a:rPr lang="de-DE" dirty="0" err="1" smtClean="0"/>
              <a:t>Wordt</a:t>
            </a:r>
            <a:r>
              <a:rPr lang="de-DE" dirty="0" smtClean="0"/>
              <a:t> </a:t>
            </a:r>
            <a:r>
              <a:rPr lang="de-DE" dirty="0" err="1" smtClean="0"/>
              <a:t>elke</a:t>
            </a:r>
            <a:r>
              <a:rPr lang="de-DE" dirty="0" smtClean="0"/>
              <a:t> 6 </a:t>
            </a:r>
            <a:r>
              <a:rPr lang="de-DE" dirty="0" err="1" smtClean="0"/>
              <a:t>maand</a:t>
            </a:r>
            <a:r>
              <a:rPr lang="de-DE" dirty="0" smtClean="0"/>
              <a:t> </a:t>
            </a:r>
            <a:r>
              <a:rPr lang="de-DE" dirty="0" err="1" smtClean="0"/>
              <a:t>geupdate</a:t>
            </a:r>
            <a:r>
              <a:rPr lang="de-DE" dirty="0" smtClean="0"/>
              <a:t> – </a:t>
            </a:r>
            <a:r>
              <a:rPr lang="de-DE" dirty="0" err="1" smtClean="0"/>
              <a:t>beschikbaar</a:t>
            </a:r>
            <a:r>
              <a:rPr lang="de-DE" dirty="0" smtClean="0"/>
              <a:t> </a:t>
            </a:r>
            <a:r>
              <a:rPr lang="de-DE" dirty="0" err="1" smtClean="0"/>
              <a:t>op</a:t>
            </a:r>
            <a:r>
              <a:rPr lang="de-DE" dirty="0" smtClean="0"/>
              <a:t> www.belsipa.be.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04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488832" cy="288032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Vandaag</a:t>
            </a:r>
            <a:b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Mogelijkheden </a:t>
            </a:r>
            <a:r>
              <a:rPr lang="de-DE" sz="3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en </a:t>
            </a:r>
            <a: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risico’s van GP‘en</a:t>
            </a:r>
            <a:b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Trends &amp; topics</a:t>
            </a:r>
            <a:b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Voorbeelden uit Belgie</a:t>
            </a:r>
            <a:b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de-DE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Meer informatie</a:t>
            </a:r>
            <a:endParaRPr lang="de-DE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Diverse </a:t>
            </a:r>
            <a:r>
              <a:rPr lang="de-DE" dirty="0" err="1" smtClean="0"/>
              <a:t>redenen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450" y="1125538"/>
            <a:ext cx="2486025" cy="1296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KAPITAALBESCHERMING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Volledig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Gedeeltelijk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Niet-kapitaal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gegarandeerd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504" y="2787650"/>
            <a:ext cx="2812412" cy="1582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VERSCHILLENDE </a:t>
            </a:r>
          </a:p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ONDERLIGGENDEN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Intrestvoeten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Aandelen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en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indexen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Wisselkoersen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kredietmarkt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grondstoffen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68961" y="2913017"/>
            <a:ext cx="2798763" cy="1303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OBJECTIEVEN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hedging/ liability management</a:t>
            </a: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investment/ 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market view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yield enhancement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71600" y="4707939"/>
            <a:ext cx="2951282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VERSCHILLENDE VERWACHTIGEN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b="1" dirty="0">
                <a:solidFill>
                  <a:srgbClr val="000000"/>
                </a:solidFill>
                <a:ea typeface="ＭＳ Ｐゴシック" pitchFamily="34" charset="-128"/>
              </a:rPr>
              <a:t>&amp; </a:t>
            </a:r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 STRATEGIEEN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bullish</a:t>
            </a: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mildly bullish</a:t>
            </a: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range bound</a:t>
            </a: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mildly bearish </a:t>
            </a:r>
          </a:p>
          <a:p>
            <a:pPr algn="ctr" eaLnBrk="0" hangingPunct="0"/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bearish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60924" y="1234281"/>
            <a:ext cx="2807419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LOOPTIJD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Korte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termijn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(1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jaar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)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Middellange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termijn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(tot </a:t>
            </a:r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5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jaar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)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Lange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termijn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(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meer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dan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GB" altLang="en-US" sz="1400" dirty="0">
                <a:solidFill>
                  <a:srgbClr val="000000"/>
                </a:solidFill>
                <a:ea typeface="ＭＳ Ｐゴシック" pitchFamily="34" charset="-128"/>
              </a:rPr>
              <a:t>5 </a:t>
            </a:r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jaar</a:t>
            </a:r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)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75857" y="2925763"/>
            <a:ext cx="2448668" cy="10156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BE" altLang="en-US" sz="2400" dirty="0" smtClean="0">
                <a:solidFill>
                  <a:srgbClr val="000066"/>
                </a:solidFill>
                <a:ea typeface="ＭＳ Ｐゴシック" pitchFamily="34" charset="-128"/>
              </a:rPr>
              <a:t>Gestructureerde</a:t>
            </a:r>
            <a:endParaRPr lang="nl-BE" altLang="en-US" sz="2400" dirty="0">
              <a:solidFill>
                <a:srgbClr val="000066"/>
              </a:solidFill>
              <a:ea typeface="ＭＳ Ｐゴシック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nl-BE" altLang="en-US" sz="2400" dirty="0" smtClean="0">
                <a:solidFill>
                  <a:srgbClr val="000066"/>
                </a:solidFill>
                <a:ea typeface="ＭＳ Ｐゴシック" pitchFamily="34" charset="-128"/>
              </a:rPr>
              <a:t>Beleggingen</a:t>
            </a:r>
            <a:endParaRPr lang="nl-NL" altLang="en-US" sz="24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987675" y="2565400"/>
            <a:ext cx="792163" cy="2873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787900" y="2349500"/>
            <a:ext cx="936625" cy="5032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919916" y="3579019"/>
            <a:ext cx="355941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5724525" y="3577432"/>
            <a:ext cx="503238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3165645" y="4209532"/>
            <a:ext cx="757237" cy="433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004518" y="4701188"/>
            <a:ext cx="2663825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VERSCHILLENDE JURIDISCHE</a:t>
            </a:r>
          </a:p>
          <a:p>
            <a:pPr algn="ctr" eaLnBrk="0" hangingPunct="0"/>
            <a:r>
              <a:rPr lang="en-GB" altLang="en-US" sz="1400" b="1" dirty="0" smtClean="0">
                <a:solidFill>
                  <a:srgbClr val="000000"/>
                </a:solidFill>
                <a:ea typeface="ＭＳ Ｐゴシック" pitchFamily="34" charset="-128"/>
              </a:rPr>
              <a:t>STRUCTUUR</a:t>
            </a:r>
            <a:endParaRPr lang="en-GB" altLang="en-US" sz="1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Obligatie</a:t>
            </a:r>
            <a:endParaRPr lang="en-GB" altLang="en-US" sz="14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Fonds</a:t>
            </a:r>
            <a:endParaRPr lang="en-GB" altLang="en-US" sz="14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Tak23</a:t>
            </a:r>
          </a:p>
          <a:p>
            <a:pPr algn="ctr" eaLnBrk="0" hangingPunct="0"/>
            <a:r>
              <a:rPr lang="en-GB" alt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Warrant</a:t>
            </a:r>
            <a:endParaRPr lang="en-GB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4985575" y="4153693"/>
            <a:ext cx="640734" cy="433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Bouwstenen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519409" y="1170455"/>
            <a:ext cx="7633543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altLang="en-US" sz="1600" b="1" dirty="0">
                <a:solidFill>
                  <a:srgbClr val="000000"/>
                </a:solidFill>
              </a:rPr>
              <a:t> </a:t>
            </a:r>
            <a:r>
              <a:rPr lang="fr-FR" altLang="en-US" sz="2200" dirty="0" err="1"/>
              <a:t>Zero</a:t>
            </a:r>
            <a:r>
              <a:rPr lang="fr-FR" altLang="en-US" sz="2200" dirty="0"/>
              <a:t> Bond + </a:t>
            </a:r>
            <a:r>
              <a:rPr lang="fr-FR" altLang="en-US" sz="2200" dirty="0" err="1"/>
              <a:t>Optie</a:t>
            </a:r>
            <a:endParaRPr lang="fr-FR" altLang="en-US" sz="2200" dirty="0"/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</a:pPr>
            <a:r>
              <a:rPr lang="nl-BE" altLang="en-US" dirty="0" smtClean="0"/>
              <a:t>Zero </a:t>
            </a:r>
            <a:r>
              <a:rPr lang="nl-BE" altLang="en-US" dirty="0"/>
              <a:t>Bond = kapitaalbescherming op vervaldag</a:t>
            </a:r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</a:pPr>
            <a:r>
              <a:rPr lang="nl-BE" altLang="en-US" dirty="0" smtClean="0"/>
              <a:t>Optie </a:t>
            </a:r>
            <a:r>
              <a:rPr lang="nl-BE" altLang="en-US" dirty="0"/>
              <a:t>= mogelijke kapitaalwinst op basis van een onderliggende (aandelen, intrestvoeten , grondstoffen, ….)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6550" y="4149725"/>
            <a:ext cx="10429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Kapitaal</a:t>
            </a:r>
            <a:r>
              <a:rPr lang="en-US" alt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</a:t>
            </a:r>
            <a:endParaRPr lang="en-US" altLang="en-US" sz="14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1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garantie</a:t>
            </a:r>
            <a:endParaRPr lang="en-US" altLang="en-US" sz="14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100 %</a:t>
            </a:r>
            <a:endParaRPr lang="en-US" altLang="en-US" sz="14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152952" y="2803146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400" b="1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Payoff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963164" y="6460746"/>
            <a:ext cx="6567488" cy="1588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972689" y="3634996"/>
            <a:ext cx="6567488" cy="1588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963164" y="3614359"/>
            <a:ext cx="30163" cy="2846387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209227" y="4523996"/>
            <a:ext cx="865187" cy="193675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209227" y="3658809"/>
            <a:ext cx="863600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109839" y="3652459"/>
            <a:ext cx="865188" cy="28082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2074414" y="3658809"/>
            <a:ext cx="4041775" cy="8651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252089" y="3831846"/>
            <a:ext cx="822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Optie</a:t>
            </a:r>
            <a:endParaRPr lang="en-US" altLang="en-US" sz="1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@ 5</a:t>
            </a:r>
            <a:endParaRPr lang="en-US" alt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217164" y="5211384"/>
            <a:ext cx="822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ZC-Bond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@ 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95</a:t>
            </a:r>
            <a:endParaRPr lang="en-US" alt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 rot="-658235">
            <a:off x="2696714" y="3860421"/>
            <a:ext cx="18843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100" b="1" dirty="0">
                <a:solidFill>
                  <a:srgbClr val="000000"/>
                </a:solidFill>
                <a:latin typeface="Comic Sans MS" pitchFamily="66" charset="0"/>
                <a:ea typeface="ＭＳ Ｐゴシック" pitchFamily="34" charset="-128"/>
              </a:rPr>
              <a:t>Rate @ </a:t>
            </a:r>
            <a:r>
              <a:rPr lang="en-US" altLang="en-US" sz="1100" b="1" dirty="0" smtClean="0">
                <a:solidFill>
                  <a:srgbClr val="000000"/>
                </a:solidFill>
                <a:latin typeface="Comic Sans MS" pitchFamily="66" charset="0"/>
                <a:ea typeface="ＭＳ Ｐゴシック" pitchFamily="34" charset="-128"/>
              </a:rPr>
              <a:t>1.08%</a:t>
            </a:r>
            <a:endParaRPr lang="en-US" altLang="en-US" sz="11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5654227" y="2388809"/>
            <a:ext cx="1774825" cy="1211262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251127" y="2749171"/>
            <a:ext cx="6778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1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Payoff</a:t>
            </a:r>
            <a:endParaRPr lang="en-US" altLang="en-US" sz="110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V="1">
            <a:off x="2074414" y="2690434"/>
            <a:ext cx="3608388" cy="968375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068564" y="4250946"/>
            <a:ext cx="9747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ZC-Bond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@ 100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pitchFamily="34" charset="-128"/>
              </a:rPr>
              <a:t>maturity</a:t>
            </a:r>
            <a:endParaRPr lang="en-US" altLang="en-US" sz="11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22" name="AutoShape 24"/>
          <p:cNvSpPr>
            <a:spLocks/>
          </p:cNvSpPr>
          <p:nvPr/>
        </p:nvSpPr>
        <p:spPr bwMode="auto">
          <a:xfrm>
            <a:off x="7583039" y="2409446"/>
            <a:ext cx="427038" cy="1139825"/>
          </a:xfrm>
          <a:prstGeom prst="rightBrace">
            <a:avLst>
              <a:gd name="adj1" fmla="val 42583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5"/>
          <p:cNvSpPr>
            <a:spLocks/>
          </p:cNvSpPr>
          <p:nvPr/>
        </p:nvSpPr>
        <p:spPr bwMode="auto">
          <a:xfrm>
            <a:off x="7573514" y="3758821"/>
            <a:ext cx="436563" cy="2778125"/>
          </a:xfrm>
          <a:prstGeom prst="rightBrace">
            <a:avLst>
              <a:gd name="adj1" fmla="val 53030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Bouwstenen</a:t>
            </a:r>
            <a:r>
              <a:rPr lang="de-DE" dirty="0" smtClean="0"/>
              <a:t>: </a:t>
            </a:r>
            <a:r>
              <a:rPr lang="de-DE" dirty="0" err="1" smtClean="0"/>
              <a:t>voorbeeld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Gestructureerd product met een looptijd van 5 jaar</a:t>
            </a:r>
            <a:endParaRPr lang="nl-BE" sz="2200" dirty="0"/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/>
              <a:t>Zero bond </a:t>
            </a:r>
            <a:r>
              <a:rPr lang="nl-BE" sz="2200" dirty="0" smtClean="0"/>
              <a:t>kost 95</a:t>
            </a:r>
            <a:r>
              <a:rPr lang="nl-BE" sz="2200" dirty="0"/>
              <a:t>%</a:t>
            </a:r>
          </a:p>
          <a:p>
            <a:pPr marL="457200" lvl="1" indent="-457200">
              <a:lnSpc>
                <a:spcPct val="90000"/>
              </a:lnSpc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 smtClean="0"/>
              <a:t>Resterende 5</a:t>
            </a:r>
            <a:r>
              <a:rPr lang="nl-BE" sz="2200" dirty="0"/>
              <a:t>% </a:t>
            </a:r>
            <a:r>
              <a:rPr lang="nl-BE" sz="2200" dirty="0" smtClean="0"/>
              <a:t>kan </a:t>
            </a:r>
            <a:r>
              <a:rPr lang="nl-BE" sz="2200" dirty="0" err="1" smtClean="0"/>
              <a:t>geinvesteerd</a:t>
            </a:r>
            <a:r>
              <a:rPr lang="nl-BE" sz="2200" dirty="0" smtClean="0"/>
              <a:t> worden in een optie</a:t>
            </a:r>
            <a:endParaRPr lang="nl-BE" sz="2200" dirty="0"/>
          </a:p>
          <a:p>
            <a:pPr lvl="1"/>
            <a:endParaRPr lang="nl-BE" sz="1800" dirty="0"/>
          </a:p>
          <a:p>
            <a:pPr lvl="3">
              <a:defRPr/>
            </a:pPr>
            <a:r>
              <a:rPr lang="nl-BE" sz="1800" dirty="0"/>
              <a:t>ATM call </a:t>
            </a:r>
            <a:r>
              <a:rPr lang="nl-BE" sz="1800" dirty="0" smtClean="0"/>
              <a:t>op een </a:t>
            </a:r>
            <a:r>
              <a:rPr lang="nl-BE" sz="1800" dirty="0"/>
              <a:t>index </a:t>
            </a:r>
            <a:r>
              <a:rPr lang="nl-BE" sz="1800" dirty="0" smtClean="0"/>
              <a:t>kost 10</a:t>
            </a:r>
            <a:r>
              <a:rPr lang="nl-BE" sz="1800" dirty="0"/>
              <a:t>%</a:t>
            </a:r>
          </a:p>
          <a:p>
            <a:pPr lvl="2">
              <a:buFont typeface="Wingdings" pitchFamily="2" charset="2"/>
              <a:buChar char="è"/>
            </a:pPr>
            <a:r>
              <a:rPr lang="en-US" sz="1600" b="1" dirty="0"/>
              <a:t> We </a:t>
            </a:r>
            <a:r>
              <a:rPr lang="en-US" sz="1600" b="1" dirty="0" err="1" smtClean="0"/>
              <a:t>kunnen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participatie</a:t>
            </a:r>
            <a:r>
              <a:rPr lang="en-US" sz="1600" b="1" dirty="0" smtClean="0"/>
              <a:t> van 50% in de </a:t>
            </a:r>
            <a:r>
              <a:rPr lang="en-US" sz="1600" b="1" dirty="0" err="1" smtClean="0"/>
              <a:t>stijging</a:t>
            </a:r>
            <a:r>
              <a:rPr lang="en-US" sz="1600" b="1" dirty="0" smtClean="0"/>
              <a:t> van de index </a:t>
            </a:r>
            <a:r>
              <a:rPr lang="en-US" sz="1600" b="1" dirty="0" err="1" smtClean="0"/>
              <a:t>geven</a:t>
            </a:r>
            <a:endParaRPr lang="en-US" sz="1600" b="1" dirty="0"/>
          </a:p>
          <a:p>
            <a:pPr lvl="2">
              <a:buFont typeface="Wingdings" pitchFamily="2" charset="2"/>
              <a:buChar char="è"/>
            </a:pPr>
            <a:endParaRPr lang="en-US" sz="1600" dirty="0"/>
          </a:p>
          <a:p>
            <a:pPr lvl="3">
              <a:defRPr/>
            </a:pPr>
            <a:r>
              <a:rPr lang="en-US" sz="1800" dirty="0" err="1" smtClean="0"/>
              <a:t>Verkoop</a:t>
            </a:r>
            <a:r>
              <a:rPr lang="en-US" sz="1800" dirty="0" smtClean="0"/>
              <a:t> van </a:t>
            </a:r>
            <a:r>
              <a:rPr lang="en-US" sz="1800" dirty="0" err="1" smtClean="0"/>
              <a:t>een</a:t>
            </a:r>
            <a:r>
              <a:rPr lang="en-US" sz="1800" dirty="0" smtClean="0"/>
              <a:t> call op 140%, </a:t>
            </a:r>
            <a:r>
              <a:rPr lang="en-US" sz="1800" dirty="0" err="1" smtClean="0"/>
              <a:t>levert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premie</a:t>
            </a:r>
            <a:r>
              <a:rPr lang="en-US" sz="1800" dirty="0" smtClean="0"/>
              <a:t> van 5% op </a:t>
            </a:r>
            <a:endParaRPr lang="en-US" sz="1800" dirty="0"/>
          </a:p>
          <a:p>
            <a:pPr lvl="2">
              <a:buFont typeface="Wingdings" pitchFamily="2" charset="2"/>
              <a:buChar char="è"/>
            </a:pPr>
            <a:r>
              <a:rPr lang="en-US" sz="1600" dirty="0"/>
              <a:t> </a:t>
            </a:r>
            <a:r>
              <a:rPr lang="en-US" sz="1600" b="1" dirty="0"/>
              <a:t>We </a:t>
            </a:r>
            <a:r>
              <a:rPr lang="en-US" sz="1600" b="1" dirty="0" err="1" smtClean="0"/>
              <a:t>kunnen</a:t>
            </a:r>
            <a:r>
              <a:rPr lang="en-US" sz="1600" b="1" dirty="0" smtClean="0"/>
              <a:t> </a:t>
            </a:r>
            <a:r>
              <a:rPr lang="en-US" sz="1600" b="1" dirty="0"/>
              <a:t>100% </a:t>
            </a:r>
            <a:r>
              <a:rPr lang="en-US" sz="1600" b="1" dirty="0" err="1" smtClean="0"/>
              <a:t>participatie</a:t>
            </a:r>
            <a:r>
              <a:rPr lang="en-US" sz="1600" b="1" dirty="0" smtClean="0"/>
              <a:t> </a:t>
            </a:r>
            <a:r>
              <a:rPr lang="en-US" sz="1600" b="1" dirty="0"/>
              <a:t>in </a:t>
            </a:r>
            <a:r>
              <a:rPr lang="en-US" sz="1600" b="1" dirty="0" smtClean="0"/>
              <a:t>de </a:t>
            </a:r>
            <a:r>
              <a:rPr lang="en-US" sz="1600" b="1" dirty="0" err="1" smtClean="0"/>
              <a:t>stijging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geven</a:t>
            </a:r>
            <a:r>
              <a:rPr lang="en-US" sz="1600" b="1" dirty="0" smtClean="0"/>
              <a:t> met </a:t>
            </a:r>
            <a:r>
              <a:rPr lang="en-US" sz="1600" b="1" dirty="0" err="1" smtClean="0"/>
              <a:t>een</a:t>
            </a:r>
            <a:r>
              <a:rPr lang="en-US" sz="1600" b="1" dirty="0" smtClean="0"/>
              <a:t> maximum op 140%</a:t>
            </a:r>
            <a:endParaRPr lang="en-US" sz="1600" b="1" dirty="0"/>
          </a:p>
          <a:p>
            <a:pPr lvl="2">
              <a:buFont typeface="Wingdings" pitchFamily="2" charset="2"/>
              <a:buNone/>
            </a:pPr>
            <a:r>
              <a:rPr lang="en-US" sz="1800" dirty="0"/>
              <a:t>	</a:t>
            </a:r>
          </a:p>
          <a:p>
            <a:pPr lvl="3"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Verkoop</a:t>
            </a:r>
            <a:r>
              <a:rPr lang="en-US" sz="1800" dirty="0" smtClean="0"/>
              <a:t> van </a:t>
            </a:r>
            <a:r>
              <a:rPr lang="en-US" sz="1800" dirty="0" err="1" smtClean="0"/>
              <a:t>een</a:t>
            </a:r>
            <a:r>
              <a:rPr lang="en-US" sz="1800" dirty="0" smtClean="0"/>
              <a:t> put </a:t>
            </a:r>
            <a:r>
              <a:rPr lang="en-US" sz="1800" dirty="0"/>
              <a:t>down and in </a:t>
            </a:r>
            <a:r>
              <a:rPr lang="en-US" sz="1800" dirty="0" smtClean="0"/>
              <a:t>op </a:t>
            </a:r>
            <a:r>
              <a:rPr lang="en-US" sz="1800" dirty="0"/>
              <a:t>50%, </a:t>
            </a:r>
            <a:r>
              <a:rPr lang="en-US" sz="1800" dirty="0" err="1" smtClean="0"/>
              <a:t>levert</a:t>
            </a:r>
            <a:r>
              <a:rPr lang="en-US" sz="1800" dirty="0" smtClean="0"/>
              <a:t> extra 5% op</a:t>
            </a:r>
            <a:endParaRPr lang="en-US" sz="1800" dirty="0"/>
          </a:p>
          <a:p>
            <a:pPr lvl="2">
              <a:buFont typeface="Wingdings" pitchFamily="2" charset="2"/>
              <a:buChar char="è"/>
            </a:pPr>
            <a:r>
              <a:rPr lang="en-US" sz="1600" b="1" dirty="0"/>
              <a:t>We </a:t>
            </a:r>
            <a:r>
              <a:rPr lang="en-US" sz="1600" b="1" dirty="0" err="1" smtClean="0"/>
              <a:t>kunnen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callspread</a:t>
            </a:r>
            <a:r>
              <a:rPr lang="en-US" sz="1600" b="1" dirty="0" smtClean="0"/>
              <a:t> </a:t>
            </a:r>
            <a:r>
              <a:rPr lang="en-US" sz="1600" b="1" dirty="0"/>
              <a:t>100 – </a:t>
            </a:r>
            <a:r>
              <a:rPr lang="en-US" sz="1600" b="1" dirty="0" smtClean="0"/>
              <a:t>140 </a:t>
            </a:r>
            <a:r>
              <a:rPr lang="en-US" sz="1600" b="1" dirty="0" err="1" smtClean="0"/>
              <a:t>geven</a:t>
            </a:r>
            <a:r>
              <a:rPr lang="en-US" sz="1600" b="1" dirty="0" smtClean="0"/>
              <a:t>, met </a:t>
            </a:r>
            <a:r>
              <a:rPr lang="en-US" sz="1600" b="1" dirty="0" err="1" smtClean="0"/>
              <a:t>een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participatie</a:t>
            </a:r>
            <a:r>
              <a:rPr lang="en-US" sz="1600" b="1" dirty="0" smtClean="0"/>
              <a:t> van </a:t>
            </a:r>
            <a:r>
              <a:rPr lang="en-US" sz="1600" b="1" dirty="0"/>
              <a:t>200%, </a:t>
            </a:r>
            <a:r>
              <a:rPr lang="en-US" sz="1600" b="1" dirty="0" smtClean="0"/>
              <a:t>maar </a:t>
            </a:r>
            <a:r>
              <a:rPr lang="en-US" sz="1600" b="1" dirty="0" err="1" smtClean="0"/>
              <a:t>geen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kapitaalbescherming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indien</a:t>
            </a:r>
            <a:r>
              <a:rPr lang="en-US" sz="1600" b="1" dirty="0" smtClean="0"/>
              <a:t> de index </a:t>
            </a:r>
            <a:r>
              <a:rPr lang="en-US" sz="1600" b="1" dirty="0" err="1" smtClean="0"/>
              <a:t>onder</a:t>
            </a:r>
            <a:r>
              <a:rPr lang="en-US" sz="1600" b="1" dirty="0" smtClean="0"/>
              <a:t> 50% van </a:t>
            </a:r>
            <a:r>
              <a:rPr lang="en-US" sz="1600" b="1" dirty="0" err="1" smtClean="0"/>
              <a:t>zijn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startniveau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gaat</a:t>
            </a:r>
            <a:r>
              <a:rPr lang="en-US" sz="1600" b="1" dirty="0" smtClean="0"/>
              <a:t>.</a:t>
            </a:r>
            <a:endParaRPr lang="en-US" sz="1800" b="1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D183-F27F-4E61-A868-9AB1719D6DC2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3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altLang="en-US" sz="4000" dirty="0" smtClean="0"/>
              <a:t>Garantie vs </a:t>
            </a:r>
            <a:r>
              <a:rPr lang="fr-FR" altLang="en-US" sz="4000" dirty="0" err="1" smtClean="0"/>
              <a:t>Bescherming</a:t>
            </a:r>
            <a:endParaRPr lang="fr-FR" alt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611560" y="170080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>
                <a:sym typeface="Symbol" pitchFamily="18" charset="2"/>
              </a:rPr>
              <a:t>In België geldt algemeen :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nl-BE" sz="2200" dirty="0">
              <a:sym typeface="Symbol" pitchFamily="18" charset="2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>
                <a:sym typeface="Symbol" pitchFamily="18" charset="2"/>
              </a:rPr>
              <a:t>Fonds = kapitaalbescherming</a:t>
            </a:r>
          </a:p>
          <a:p>
            <a:pPr>
              <a:buClr>
                <a:srgbClr val="FF0066"/>
              </a:buClr>
              <a:buFont typeface="Symbol" pitchFamily="18" charset="2"/>
              <a:buChar char="Þ"/>
              <a:defRPr/>
            </a:pPr>
            <a:endParaRPr lang="nl-BE" sz="2400" dirty="0">
              <a:sym typeface="Symbol" pitchFamily="18" charset="2"/>
            </a:endParaRPr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/>
            </a:pPr>
            <a:r>
              <a:rPr lang="nl-BE" dirty="0">
                <a:sym typeface="Symbol" pitchFamily="18" charset="2"/>
              </a:rPr>
              <a:t>ICB-wetgeving</a:t>
            </a:r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/>
            </a:pPr>
            <a:r>
              <a:rPr lang="nl-BE" dirty="0">
                <a:sym typeface="Symbol" pitchFamily="18" charset="2"/>
              </a:rPr>
              <a:t>Definieert het gebruik van de term “kapitaalbescherming”</a:t>
            </a:r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/>
            </a:pPr>
            <a:r>
              <a:rPr lang="nl-BE" dirty="0">
                <a:sym typeface="Symbol" pitchFamily="18" charset="2"/>
              </a:rPr>
              <a:t>Diversificatie van het vastrentend gedeelte om kapitaalverlies te voorkomen</a:t>
            </a:r>
          </a:p>
          <a:p>
            <a:pPr>
              <a:buClr>
                <a:srgbClr val="FF0066"/>
              </a:buClr>
              <a:defRPr/>
            </a:pPr>
            <a:endParaRPr lang="nl-BE" sz="2400" dirty="0" smtClean="0">
              <a:sym typeface="Symbol" pitchFamily="18" charset="2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nl-BE" sz="2200" dirty="0">
                <a:sym typeface="Symbol" pitchFamily="18" charset="2"/>
              </a:rPr>
              <a:t>Obligatie = kapitaalgarantie</a:t>
            </a:r>
          </a:p>
          <a:p>
            <a:pPr>
              <a:buClr>
                <a:srgbClr val="FF0066"/>
              </a:buClr>
              <a:buFont typeface="Symbol" pitchFamily="18" charset="2"/>
              <a:buChar char="Þ"/>
              <a:defRPr/>
            </a:pPr>
            <a:endParaRPr lang="nl-BE" sz="2400" dirty="0">
              <a:sym typeface="Symbol" pitchFamily="18" charset="2"/>
            </a:endParaRPr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/>
            </a:pPr>
            <a:r>
              <a:rPr lang="nl-BE" dirty="0">
                <a:sym typeface="Symbol" pitchFamily="18" charset="2"/>
              </a:rPr>
              <a:t>Belegger leent geld aan de uitgever</a:t>
            </a:r>
          </a:p>
          <a:p>
            <a:pPr marL="1280160" lvl="3" indent="-237744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/>
            </a:pPr>
            <a:r>
              <a:rPr lang="nl-BE" dirty="0">
                <a:sym typeface="Symbol" pitchFamily="18" charset="2"/>
              </a:rPr>
              <a:t>De uitgever “garandeert” de terugbetaling van het kapitaal</a:t>
            </a:r>
          </a:p>
        </p:txBody>
      </p:sp>
    </p:spTree>
    <p:extLst>
      <p:ext uri="{BB962C8B-B14F-4D97-AF65-F5344CB8AC3E}">
        <p14:creationId xmlns:p14="http://schemas.microsoft.com/office/powerpoint/2010/main" val="18920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572</TotalTime>
  <Words>502</Words>
  <Application>Microsoft Office PowerPoint</Application>
  <PresentationFormat>On-screen Show (4:3)</PresentationFormat>
  <Paragraphs>152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Gestructureerde Beleggingen </vt:lpstr>
      <vt:lpstr>Over BELSIPA</vt:lpstr>
      <vt:lpstr>The Belgian Structured Investment Products Association (BELSIPA)</vt:lpstr>
      <vt:lpstr>BELSIPA market report HY1 2015</vt:lpstr>
      <vt:lpstr>Vandaag  - Mogelijkheden en risico’s van GP‘en - Trends &amp; topics - Voorbeelden uit Belgie - Meer informatie</vt:lpstr>
      <vt:lpstr>Diverse redenen</vt:lpstr>
      <vt:lpstr>Bouwstenen</vt:lpstr>
      <vt:lpstr>Bouwstenen: voorbeeld</vt:lpstr>
      <vt:lpstr>Garantie vs Bescherming</vt:lpstr>
      <vt:lpstr>Garantie vs Bescherming</vt:lpstr>
      <vt:lpstr>Risico‘s</vt:lpstr>
      <vt:lpstr>Trends &amp; Topics</vt:lpstr>
      <vt:lpstr>Voorbeelden</vt:lpstr>
      <vt:lpstr>www.belsipa.be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products</dc:title>
  <dc:creator>Thomas Wulf</dc:creator>
  <cp:lastModifiedBy>Van der Veken Bart (Belfius)</cp:lastModifiedBy>
  <cp:revision>47</cp:revision>
  <dcterms:created xsi:type="dcterms:W3CDTF">2015-07-11T13:20:37Z</dcterms:created>
  <dcterms:modified xsi:type="dcterms:W3CDTF">2015-09-23T09:41:26Z</dcterms:modified>
</cp:coreProperties>
</file>